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85" r:id="rId4"/>
    <p:sldId id="286" r:id="rId5"/>
    <p:sldId id="273" r:id="rId6"/>
    <p:sldId id="287" r:id="rId7"/>
    <p:sldId id="288" r:id="rId8"/>
    <p:sldId id="261" r:id="rId9"/>
    <p:sldId id="278" r:id="rId10"/>
    <p:sldId id="290" r:id="rId11"/>
    <p:sldId id="284" r:id="rId12"/>
    <p:sldId id="295" r:id="rId13"/>
    <p:sldId id="279" r:id="rId14"/>
    <p:sldId id="275" r:id="rId15"/>
    <p:sldId id="280" r:id="rId16"/>
    <p:sldId id="263" r:id="rId1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y Armando Rincon Ortiz" initials="FARO"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5" d="100"/>
          <a:sy n="65" d="100"/>
        </p:scale>
        <p:origin x="-1062"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26/10/2016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26/10/2016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26/10/2016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26/10/2016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26/10/2016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26/10/2016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26/10/2016</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26/10/2016</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26/10/2016</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26/10/2016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26/10/2016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1641475"/>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s-ES" sz="4600" dirty="0" smtClean="0">
                <a:solidFill>
                  <a:schemeClr val="bg1"/>
                </a:solidFill>
              </a:rPr>
              <a:t>Campaña de Prevención del </a:t>
            </a:r>
          </a:p>
          <a:p>
            <a:pPr algn="ctr" eaLnBrk="1" hangingPunct="1"/>
            <a:r>
              <a:rPr lang="es-ES" sz="4600" dirty="0" smtClean="0">
                <a:solidFill>
                  <a:schemeClr val="bg1"/>
                </a:solidFill>
              </a:rPr>
              <a:t>Uso de la Pólvora</a:t>
            </a:r>
            <a:endParaRPr lang="es-ES" sz="46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S" sz="3000" b="1" dirty="0" smtClean="0">
                <a:solidFill>
                  <a:schemeClr val="bg1"/>
                </a:solidFill>
              </a:rPr>
              <a:t>Fase previa</a:t>
            </a:r>
            <a:r>
              <a:rPr lang="es-CO" dirty="0"/>
              <a:t/>
            </a:r>
            <a:br>
              <a:rPr lang="es-CO" dirty="0"/>
            </a:br>
            <a:endParaRPr lang="es-CO" dirty="0"/>
          </a:p>
        </p:txBody>
      </p:sp>
      <p:sp>
        <p:nvSpPr>
          <p:cNvPr id="3" name="Marcador de contenido 2"/>
          <p:cNvSpPr>
            <a:spLocks noGrp="1"/>
          </p:cNvSpPr>
          <p:nvPr>
            <p:ph idx="1"/>
          </p:nvPr>
        </p:nvSpPr>
        <p:spPr>
          <a:xfrm>
            <a:off x="581025" y="1216025"/>
            <a:ext cx="7886700" cy="4351338"/>
          </a:xfrm>
        </p:spPr>
        <p:txBody>
          <a:bodyPr/>
          <a:lstStyle/>
          <a:p>
            <a:pPr marL="0" indent="0" algn="just">
              <a:buNone/>
            </a:pPr>
            <a:r>
              <a:rPr lang="es-CO" sz="3600" dirty="0"/>
              <a:t>Objetivo:</a:t>
            </a:r>
          </a:p>
          <a:p>
            <a:pPr marL="0" indent="0" algn="just">
              <a:buNone/>
            </a:pPr>
            <a:r>
              <a:rPr lang="es-CO" sz="3600" dirty="0"/>
              <a:t>•</a:t>
            </a:r>
            <a:r>
              <a:rPr lang="es-CO" sz="3600" dirty="0" smtClean="0"/>
              <a:t>Hacer el llamado a alcaldes para que ellos adopten las decisiones en sus municipios de prohibir la pólvora, con mensajes sugestivos relacionados con la responsabilidad de ellos para evitar que haya quemados en sus jurisdicciones</a:t>
            </a:r>
            <a:r>
              <a:rPr lang="es-CO" sz="3600" dirty="0"/>
              <a:t>.</a:t>
            </a:r>
          </a:p>
          <a:p>
            <a:pPr algn="just"/>
            <a:endParaRPr lang="es-CO" sz="3600" dirty="0"/>
          </a:p>
        </p:txBody>
      </p:sp>
    </p:spTree>
    <p:extLst>
      <p:ext uri="{BB962C8B-B14F-4D97-AF65-F5344CB8AC3E}">
        <p14:creationId xmlns:p14="http://schemas.microsoft.com/office/powerpoint/2010/main" val="3552790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S" sz="3000" b="1" dirty="0" smtClean="0">
                <a:solidFill>
                  <a:schemeClr val="bg1"/>
                </a:solidFill>
              </a:rPr>
              <a:t>Estrategia fase previa</a:t>
            </a:r>
            <a:r>
              <a:rPr lang="es-CO" dirty="0"/>
              <a:t/>
            </a:r>
            <a:br>
              <a:rPr lang="es-CO" dirty="0"/>
            </a:br>
            <a:endParaRPr lang="es-C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1572701"/>
            <a:ext cx="7258050" cy="3618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272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S" sz="3000" b="1" dirty="0" smtClean="0">
                <a:solidFill>
                  <a:schemeClr val="bg1"/>
                </a:solidFill>
              </a:rPr>
              <a:t>Lanzamiento de la campaña</a:t>
            </a:r>
            <a:r>
              <a:rPr lang="es-CO" dirty="0"/>
              <a:t/>
            </a:r>
            <a:br>
              <a:rPr lang="es-CO" dirty="0"/>
            </a:br>
            <a:endParaRPr lang="es-CO" dirty="0"/>
          </a:p>
        </p:txBody>
      </p:sp>
      <p:sp>
        <p:nvSpPr>
          <p:cNvPr id="5" name="4 Rectángulo"/>
          <p:cNvSpPr/>
          <p:nvPr/>
        </p:nvSpPr>
        <p:spPr>
          <a:xfrm>
            <a:off x="666749" y="1323975"/>
            <a:ext cx="7800975" cy="4401205"/>
          </a:xfrm>
          <a:prstGeom prst="rect">
            <a:avLst/>
          </a:prstGeom>
        </p:spPr>
        <p:txBody>
          <a:bodyPr wrap="square">
            <a:spAutoFit/>
          </a:bodyPr>
          <a:lstStyle/>
          <a:p>
            <a:pPr algn="just"/>
            <a:endParaRPr lang="es-CO" sz="2800" dirty="0"/>
          </a:p>
          <a:p>
            <a:pPr algn="just"/>
            <a:r>
              <a:rPr lang="es-CO" sz="2800" dirty="0"/>
              <a:t>•Previsto para </a:t>
            </a:r>
            <a:r>
              <a:rPr lang="es-CO" sz="2800" dirty="0" smtClean="0"/>
              <a:t>28 de octubre.</a:t>
            </a:r>
          </a:p>
          <a:p>
            <a:pPr algn="just"/>
            <a:endParaRPr lang="es-CO" sz="2800" dirty="0"/>
          </a:p>
          <a:p>
            <a:pPr algn="just"/>
            <a:r>
              <a:rPr lang="es-CO" sz="2800" dirty="0"/>
              <a:t>•Contará con la presencia del Ministro de Salud, los Directores de INS, ICBF y Seguridad Ciudadana de la Policía Nacional y el Defensor del Pueblo</a:t>
            </a:r>
            <a:r>
              <a:rPr lang="es-CO" sz="2800" dirty="0" smtClean="0"/>
              <a:t>.</a:t>
            </a:r>
          </a:p>
          <a:p>
            <a:pPr algn="just"/>
            <a:endParaRPr lang="es-CO" sz="2800" dirty="0"/>
          </a:p>
          <a:p>
            <a:pPr algn="just"/>
            <a:r>
              <a:rPr lang="es-CO" sz="2800" dirty="0"/>
              <a:t>•</a:t>
            </a:r>
            <a:r>
              <a:rPr lang="es-CO" sz="2800" u="sng" dirty="0"/>
              <a:t>En regiones la idea es que la lancen el mismo día, usando la sombrilla de comunicación, con el fin de que sea una verdadera campaña nacional</a:t>
            </a:r>
            <a:r>
              <a:rPr lang="es-CO" sz="2800" dirty="0"/>
              <a:t>.</a:t>
            </a:r>
          </a:p>
        </p:txBody>
      </p:sp>
    </p:spTree>
    <p:extLst>
      <p:ext uri="{BB962C8B-B14F-4D97-AF65-F5344CB8AC3E}">
        <p14:creationId xmlns:p14="http://schemas.microsoft.com/office/powerpoint/2010/main" val="2676278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S" sz="3000" b="1" dirty="0" smtClean="0">
                <a:solidFill>
                  <a:schemeClr val="bg1"/>
                </a:solidFill>
              </a:rPr>
              <a:t>Piezas Graficas</a:t>
            </a:r>
            <a:r>
              <a:rPr lang="es-CO" dirty="0"/>
              <a:t/>
            </a:r>
            <a:br>
              <a:rPr lang="es-CO" dirty="0"/>
            </a:br>
            <a:endParaRPr lang="es-CO"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 y="1234654"/>
            <a:ext cx="6894564" cy="488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790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000" b="1" dirty="0">
                <a:solidFill>
                  <a:schemeClr val="bg1"/>
                </a:solidFill>
              </a:rPr>
              <a:t>Piezas Graficas</a:t>
            </a:r>
            <a:endParaRPr lang="es-CO" sz="3000" dirty="0">
              <a:solidFill>
                <a:schemeClr val="bg1"/>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29851"/>
            <a:ext cx="6848132" cy="485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35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3000" b="1" dirty="0">
                <a:solidFill>
                  <a:schemeClr val="bg1"/>
                </a:solidFill>
              </a:rPr>
              <a:t>Piezas Graficas</a:t>
            </a:r>
            <a:endParaRPr lang="es-CO" sz="3000" b="1" dirty="0">
              <a:solidFill>
                <a:schemeClr val="bg1"/>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2720" y="1381125"/>
            <a:ext cx="7151812" cy="507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093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717550" y="5003800"/>
            <a:ext cx="5665788" cy="5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3600" dirty="0" smtClean="0">
                <a:solidFill>
                  <a:srgbClr val="595959"/>
                </a:solidFill>
              </a:rPr>
              <a:t>Mil Gracias</a:t>
            </a:r>
            <a:endParaRPr lang="es-ES" sz="3600" dirty="0">
              <a:solidFill>
                <a:srgbClr val="595959"/>
              </a:solidFill>
            </a:endParaRPr>
          </a:p>
        </p:txBody>
      </p:sp>
      <p:cxnSp>
        <p:nvCxnSpPr>
          <p:cNvPr id="5" name="Conector recto 4"/>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7947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3000" b="1" dirty="0" smtClean="0">
                <a:solidFill>
                  <a:schemeClr val="bg1"/>
                </a:solidFill>
              </a:rPr>
              <a:t>Objetivos Principal y Público</a:t>
            </a:r>
            <a:endParaRPr lang="es-CO" sz="3000" b="1" dirty="0">
              <a:solidFill>
                <a:schemeClr val="bg1"/>
              </a:solidFill>
            </a:endParaRPr>
          </a:p>
        </p:txBody>
      </p:sp>
      <p:sp>
        <p:nvSpPr>
          <p:cNvPr id="3" name="Marcador de contenido 2"/>
          <p:cNvSpPr>
            <a:spLocks noGrp="1"/>
          </p:cNvSpPr>
          <p:nvPr>
            <p:ph idx="1"/>
          </p:nvPr>
        </p:nvSpPr>
        <p:spPr>
          <a:xfrm>
            <a:off x="638175" y="1292224"/>
            <a:ext cx="7886700" cy="5150139"/>
          </a:xfrm>
        </p:spPr>
        <p:txBody>
          <a:bodyPr/>
          <a:lstStyle/>
          <a:p>
            <a:pPr algn="just"/>
            <a:r>
              <a:rPr lang="es-ES" b="1" dirty="0"/>
              <a:t>Objetivo principal: </a:t>
            </a:r>
            <a:r>
              <a:rPr lang="es-CO" dirty="0" smtClean="0"/>
              <a:t>Queremos </a:t>
            </a:r>
            <a:r>
              <a:rPr lang="es-CO" dirty="0"/>
              <a:t>reforzar la invitación a un cambio de comportamiento entre los </a:t>
            </a:r>
            <a:r>
              <a:rPr lang="es-CO" dirty="0" smtClean="0"/>
              <a:t>colombianos: evitar </a:t>
            </a:r>
            <a:r>
              <a:rPr lang="es-CO" dirty="0"/>
              <a:t>que la comunidad queme pólvora, con el fin de seguir disminuyendo los accidentes y quemados.</a:t>
            </a:r>
          </a:p>
          <a:p>
            <a:pPr algn="just"/>
            <a:r>
              <a:rPr lang="es-ES" b="1" dirty="0"/>
              <a:t>Objetivo secundario:</a:t>
            </a:r>
            <a:r>
              <a:rPr lang="es-ES" dirty="0"/>
              <a:t> producir un mensaje de alto impacto </a:t>
            </a:r>
            <a:r>
              <a:rPr lang="es-CO" dirty="0" smtClean="0"/>
              <a:t>para que los adultos protejan a sus niños, evitando el uso de la pólvora y disfrutando en familia.</a:t>
            </a:r>
          </a:p>
          <a:p>
            <a:pPr lvl="0" algn="just"/>
            <a:r>
              <a:rPr lang="es-CO" b="1" dirty="0" smtClean="0"/>
              <a:t>Público: </a:t>
            </a:r>
            <a:r>
              <a:rPr lang="es-CO" dirty="0"/>
              <a:t>Padres de familia y </a:t>
            </a:r>
            <a:r>
              <a:rPr lang="es-CO" dirty="0" smtClean="0"/>
              <a:t>adultos, Niños</a:t>
            </a:r>
            <a:r>
              <a:rPr lang="es-CO" dirty="0"/>
              <a:t>, niñas y </a:t>
            </a:r>
            <a:r>
              <a:rPr lang="es-CO" dirty="0" smtClean="0"/>
              <a:t>adolescentes de </a:t>
            </a:r>
            <a:r>
              <a:rPr lang="es-CO" dirty="0"/>
              <a:t>9 a 17 años y jóvenes de 18 a 25 años.</a:t>
            </a:r>
            <a:endParaRPr lang="es-CO" b="1" dirty="0"/>
          </a:p>
          <a:p>
            <a:pPr algn="just"/>
            <a:endParaRPr lang="es-CO" dirty="0"/>
          </a:p>
        </p:txBody>
      </p:sp>
    </p:spTree>
    <p:extLst>
      <p:ext uri="{BB962C8B-B14F-4D97-AF65-F5344CB8AC3E}">
        <p14:creationId xmlns:p14="http://schemas.microsoft.com/office/powerpoint/2010/main" val="4062538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3000" b="1" dirty="0" smtClean="0">
                <a:solidFill>
                  <a:schemeClr val="bg1"/>
                </a:solidFill>
              </a:rPr>
              <a:t>Objetivos Secundarios</a:t>
            </a:r>
            <a:endParaRPr lang="es-CO" sz="3000" b="1" dirty="0">
              <a:solidFill>
                <a:schemeClr val="bg1"/>
              </a:solidFill>
            </a:endParaRPr>
          </a:p>
        </p:txBody>
      </p:sp>
      <p:sp>
        <p:nvSpPr>
          <p:cNvPr id="3" name="Marcador de contenido 2"/>
          <p:cNvSpPr>
            <a:spLocks noGrp="1"/>
          </p:cNvSpPr>
          <p:nvPr>
            <p:ph idx="1"/>
          </p:nvPr>
        </p:nvSpPr>
        <p:spPr>
          <a:xfrm>
            <a:off x="638175" y="1292225"/>
            <a:ext cx="7886700" cy="4351338"/>
          </a:xfrm>
        </p:spPr>
        <p:txBody>
          <a:bodyPr/>
          <a:lstStyle/>
          <a:p>
            <a:pPr algn="just"/>
            <a:endParaRPr lang="es-CO" dirty="0"/>
          </a:p>
          <a:p>
            <a:pPr algn="just"/>
            <a:r>
              <a:rPr lang="es-CO" dirty="0"/>
              <a:t>Lograr que principales ciudades capitales y la mayor cantidad de entidades territoriales se sumen a la estrategia y difundan sus piezas con nuestra sombrilla.</a:t>
            </a:r>
          </a:p>
          <a:p>
            <a:pPr algn="just"/>
            <a:r>
              <a:rPr lang="es-CO" dirty="0" smtClean="0"/>
              <a:t>Concientizar </a:t>
            </a:r>
            <a:r>
              <a:rPr lang="es-CO" dirty="0"/>
              <a:t>a la comunidad sobre el alto riesgo de accidente y muerte por el uso de la pólvora. </a:t>
            </a:r>
          </a:p>
          <a:p>
            <a:pPr algn="just"/>
            <a:r>
              <a:rPr lang="es-CO" dirty="0" smtClean="0"/>
              <a:t>Evitar </a:t>
            </a:r>
            <a:r>
              <a:rPr lang="es-CO" dirty="0"/>
              <a:t>la manipulación de pólvora por menores de edad.</a:t>
            </a:r>
          </a:p>
          <a:p>
            <a:pPr algn="just"/>
            <a:r>
              <a:rPr lang="es-CO" dirty="0" smtClean="0"/>
              <a:t>Disminuir </a:t>
            </a:r>
            <a:r>
              <a:rPr lang="es-CO" dirty="0"/>
              <a:t>los accidentes causados por la pólvora.</a:t>
            </a:r>
          </a:p>
          <a:p>
            <a:pPr algn="just"/>
            <a:endParaRPr lang="es-CO" dirty="0"/>
          </a:p>
        </p:txBody>
      </p:sp>
    </p:spTree>
    <p:extLst>
      <p:ext uri="{BB962C8B-B14F-4D97-AF65-F5344CB8AC3E}">
        <p14:creationId xmlns:p14="http://schemas.microsoft.com/office/powerpoint/2010/main" val="2508941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3000" b="1" dirty="0" smtClean="0">
                <a:solidFill>
                  <a:schemeClr val="bg1"/>
                </a:solidFill>
              </a:rPr>
              <a:t>Objetivos Secundarios</a:t>
            </a:r>
            <a:endParaRPr lang="es-CO" sz="3000" b="1" dirty="0">
              <a:solidFill>
                <a:schemeClr val="bg1"/>
              </a:solidFill>
            </a:endParaRPr>
          </a:p>
        </p:txBody>
      </p:sp>
      <p:sp>
        <p:nvSpPr>
          <p:cNvPr id="3" name="Marcador de contenido 2"/>
          <p:cNvSpPr>
            <a:spLocks noGrp="1"/>
          </p:cNvSpPr>
          <p:nvPr>
            <p:ph idx="1"/>
          </p:nvPr>
        </p:nvSpPr>
        <p:spPr>
          <a:xfrm>
            <a:off x="638175" y="1292225"/>
            <a:ext cx="7886700" cy="4351338"/>
          </a:xfrm>
        </p:spPr>
        <p:txBody>
          <a:bodyPr/>
          <a:lstStyle/>
          <a:p>
            <a:pPr algn="just"/>
            <a:endParaRPr lang="es-CO" dirty="0"/>
          </a:p>
          <a:p>
            <a:pPr algn="just"/>
            <a:r>
              <a:rPr lang="es-CO" dirty="0"/>
              <a:t>Insistir en las consecuencias del uso de la pólvora con cifras de lesionados del año anterior.</a:t>
            </a:r>
          </a:p>
          <a:p>
            <a:pPr algn="just"/>
            <a:r>
              <a:rPr lang="es-CO" dirty="0" smtClean="0"/>
              <a:t>Reiterar </a:t>
            </a:r>
            <a:r>
              <a:rPr lang="es-CO" dirty="0"/>
              <a:t>el mensaje de una fiesta sin pólvora.</a:t>
            </a:r>
          </a:p>
          <a:p>
            <a:pPr algn="just"/>
            <a:r>
              <a:rPr lang="es-CO" dirty="0" smtClean="0"/>
              <a:t>Identificar</a:t>
            </a:r>
            <a:r>
              <a:rPr lang="es-CO" dirty="0"/>
              <a:t>, en medios digitales, las alternativas de los ciudadanos a cambio de usar pólvora.</a:t>
            </a:r>
          </a:p>
          <a:p>
            <a:pPr algn="just"/>
            <a:r>
              <a:rPr lang="es-CO" dirty="0" smtClean="0"/>
              <a:t>Ilustrar </a:t>
            </a:r>
            <a:r>
              <a:rPr lang="es-CO" dirty="0"/>
              <a:t>sobre las consecuencias del uso, manipulación y almacenamiento de artículos pirotécnicos, pólvora y/o fuegos artificiales.</a:t>
            </a:r>
          </a:p>
          <a:p>
            <a:pPr algn="just"/>
            <a:endParaRPr lang="es-CO" dirty="0"/>
          </a:p>
        </p:txBody>
      </p:sp>
    </p:spTree>
    <p:extLst>
      <p:ext uri="{BB962C8B-B14F-4D97-AF65-F5344CB8AC3E}">
        <p14:creationId xmlns:p14="http://schemas.microsoft.com/office/powerpoint/2010/main" val="3325389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3000" b="1" dirty="0" smtClean="0">
                <a:solidFill>
                  <a:schemeClr val="bg1"/>
                </a:solidFill>
              </a:rPr>
              <a:t>Aliados Clave</a:t>
            </a:r>
            <a:r>
              <a:rPr lang="es-CO" sz="3000" dirty="0" smtClean="0"/>
              <a:t>		</a:t>
            </a:r>
            <a:endParaRPr lang="es-CO" sz="3000" dirty="0"/>
          </a:p>
        </p:txBody>
      </p:sp>
      <p:sp>
        <p:nvSpPr>
          <p:cNvPr id="3" name="Marcador de contenido 2"/>
          <p:cNvSpPr>
            <a:spLocks noGrp="1"/>
          </p:cNvSpPr>
          <p:nvPr>
            <p:ph idx="1"/>
          </p:nvPr>
        </p:nvSpPr>
        <p:spPr>
          <a:xfrm>
            <a:off x="628650" y="1597025"/>
            <a:ext cx="8286750" cy="4351338"/>
          </a:xfrm>
        </p:spPr>
        <p:txBody>
          <a:bodyPr numCol="2"/>
          <a:lstStyle/>
          <a:p>
            <a:pPr marL="0" indent="0">
              <a:buNone/>
            </a:pPr>
            <a:r>
              <a:rPr lang="es-CO" sz="1800" dirty="0"/>
              <a:t>Diferentes entidades del Estado, entre ellas:</a:t>
            </a:r>
          </a:p>
          <a:p>
            <a:r>
              <a:rPr lang="es-CO" sz="1800" dirty="0" smtClean="0"/>
              <a:t>Ministerio </a:t>
            </a:r>
            <a:r>
              <a:rPr lang="es-CO" sz="1800" dirty="0"/>
              <a:t>de Salud y Protección </a:t>
            </a:r>
            <a:r>
              <a:rPr lang="es-CO" sz="1800" dirty="0" smtClean="0"/>
              <a:t>Social</a:t>
            </a:r>
            <a:r>
              <a:rPr lang="es-CO" sz="1800" dirty="0"/>
              <a:t>.</a:t>
            </a:r>
          </a:p>
          <a:p>
            <a:r>
              <a:rPr lang="es-CO" sz="1800" dirty="0" smtClean="0"/>
              <a:t>Ministerio </a:t>
            </a:r>
            <a:r>
              <a:rPr lang="es-CO" sz="1800" dirty="0"/>
              <a:t>de Educación Nacional.</a:t>
            </a:r>
          </a:p>
          <a:p>
            <a:r>
              <a:rPr lang="es-CO" sz="1800" dirty="0" smtClean="0"/>
              <a:t>Instituto </a:t>
            </a:r>
            <a:r>
              <a:rPr lang="es-CO" sz="1800" dirty="0"/>
              <a:t>Nacional de Salud (INS).</a:t>
            </a:r>
          </a:p>
          <a:p>
            <a:r>
              <a:rPr lang="es-CO" sz="1800" dirty="0" smtClean="0"/>
              <a:t>Instituto </a:t>
            </a:r>
            <a:r>
              <a:rPr lang="es-CO" sz="1800" dirty="0"/>
              <a:t>Nacional de Medicina Legal y Ciencias Forenses.</a:t>
            </a:r>
          </a:p>
          <a:p>
            <a:r>
              <a:rPr lang="es-CO" sz="1800" dirty="0" smtClean="0"/>
              <a:t>Policía </a:t>
            </a:r>
            <a:r>
              <a:rPr lang="es-CO" sz="1800" dirty="0"/>
              <a:t>Nacional de Colombia.</a:t>
            </a:r>
          </a:p>
          <a:p>
            <a:r>
              <a:rPr lang="es-CO" sz="1800" dirty="0" smtClean="0"/>
              <a:t>Defensoría </a:t>
            </a:r>
            <a:r>
              <a:rPr lang="es-CO" sz="1800" dirty="0"/>
              <a:t>del Pueblo</a:t>
            </a:r>
            <a:r>
              <a:rPr lang="es-CO" sz="1800" dirty="0" smtClean="0"/>
              <a:t>.</a:t>
            </a:r>
          </a:p>
          <a:p>
            <a:r>
              <a:rPr lang="es-CO" sz="1800" dirty="0"/>
              <a:t>Instituto Colombiano de Bienestar Familiar (ICBF).</a:t>
            </a:r>
          </a:p>
          <a:p>
            <a:pPr marL="0" indent="0">
              <a:buNone/>
            </a:pPr>
            <a:endParaRPr lang="es-CO" sz="1800" dirty="0"/>
          </a:p>
          <a:p>
            <a:pPr marL="0" indent="0">
              <a:buNone/>
            </a:pPr>
            <a:endParaRPr lang="es-CO" sz="1600" dirty="0" smtClean="0"/>
          </a:p>
          <a:p>
            <a:pPr marL="0" indent="0">
              <a:buNone/>
            </a:pPr>
            <a:endParaRPr lang="es-CO" sz="1600" dirty="0" smtClean="0"/>
          </a:p>
          <a:p>
            <a:pPr marL="0" indent="0">
              <a:buNone/>
            </a:pPr>
            <a:endParaRPr lang="es-CO" sz="1600" dirty="0"/>
          </a:p>
        </p:txBody>
      </p:sp>
    </p:spTree>
    <p:extLst>
      <p:ext uri="{BB962C8B-B14F-4D97-AF65-F5344CB8AC3E}">
        <p14:creationId xmlns:p14="http://schemas.microsoft.com/office/powerpoint/2010/main" val="575835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3000" b="1" dirty="0" smtClean="0">
                <a:solidFill>
                  <a:schemeClr val="bg1"/>
                </a:solidFill>
              </a:rPr>
              <a:t>Estrategia</a:t>
            </a:r>
            <a:r>
              <a:rPr lang="es-CO" sz="3000" dirty="0" smtClean="0"/>
              <a:t>		</a:t>
            </a:r>
            <a:endParaRPr lang="es-CO" sz="3000" dirty="0"/>
          </a:p>
        </p:txBody>
      </p:sp>
      <p:sp>
        <p:nvSpPr>
          <p:cNvPr id="3" name="Marcador de contenido 2"/>
          <p:cNvSpPr>
            <a:spLocks noGrp="1"/>
          </p:cNvSpPr>
          <p:nvPr>
            <p:ph idx="1"/>
          </p:nvPr>
        </p:nvSpPr>
        <p:spPr/>
        <p:txBody>
          <a:bodyPr numCol="2"/>
          <a:lstStyle/>
          <a:p>
            <a:pPr marL="0" indent="0">
              <a:buNone/>
            </a:pPr>
            <a:endParaRPr lang="es-CO" sz="1600" dirty="0"/>
          </a:p>
          <a:p>
            <a:pPr marL="0" indent="0">
              <a:buNone/>
            </a:pPr>
            <a:endParaRPr lang="es-CO" sz="1500" dirty="0" smtClean="0"/>
          </a:p>
          <a:p>
            <a:pPr marL="0" indent="0">
              <a:buNone/>
            </a:pPr>
            <a:endParaRPr lang="es-CO" sz="1500" dirty="0" smtClean="0"/>
          </a:p>
          <a:p>
            <a:pPr marL="0" indent="0">
              <a:buNone/>
            </a:pPr>
            <a:endParaRPr lang="es-CO" sz="1500" dirty="0"/>
          </a:p>
        </p:txBody>
      </p:sp>
      <p:sp>
        <p:nvSpPr>
          <p:cNvPr id="4" name="3 Rectángulo"/>
          <p:cNvSpPr/>
          <p:nvPr/>
        </p:nvSpPr>
        <p:spPr>
          <a:xfrm>
            <a:off x="523875" y="1438275"/>
            <a:ext cx="7772400" cy="3108543"/>
          </a:xfrm>
          <a:prstGeom prst="rect">
            <a:avLst/>
          </a:prstGeom>
        </p:spPr>
        <p:txBody>
          <a:bodyPr wrap="square">
            <a:spAutoFit/>
          </a:bodyPr>
          <a:lstStyle/>
          <a:p>
            <a:pPr algn="just"/>
            <a:endParaRPr lang="es-CO" sz="2800" dirty="0"/>
          </a:p>
          <a:p>
            <a:pPr algn="just"/>
            <a:r>
              <a:rPr lang="es-CO" sz="2800" dirty="0" smtClean="0"/>
              <a:t>1.Se </a:t>
            </a:r>
            <a:r>
              <a:rPr lang="es-CO" sz="2800" dirty="0"/>
              <a:t>buscará alianza con: Policía Nacional –que dispone de una red de 34 emisoras con cobertura nacional-, así como con emisoras del Ejército, la Armada y Radio Nacional de Colombia</a:t>
            </a:r>
            <a:r>
              <a:rPr lang="es-CO" sz="2800" dirty="0" smtClean="0"/>
              <a:t>.</a:t>
            </a:r>
          </a:p>
          <a:p>
            <a:pPr algn="just"/>
            <a:r>
              <a:rPr lang="es-CO" sz="2800" dirty="0" smtClean="0"/>
              <a:t>2. Rueda de prensa a nivel nacional del lanzamiento de la campaña</a:t>
            </a:r>
            <a:endParaRPr lang="es-CO" sz="2800" dirty="0"/>
          </a:p>
        </p:txBody>
      </p:sp>
    </p:spTree>
    <p:extLst>
      <p:ext uri="{BB962C8B-B14F-4D97-AF65-F5344CB8AC3E}">
        <p14:creationId xmlns:p14="http://schemas.microsoft.com/office/powerpoint/2010/main" val="1529612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3000" b="1" dirty="0" smtClean="0">
                <a:solidFill>
                  <a:schemeClr val="bg1"/>
                </a:solidFill>
              </a:rPr>
              <a:t>Estrategia</a:t>
            </a:r>
            <a:r>
              <a:rPr lang="es-CO" sz="3000" dirty="0" smtClean="0"/>
              <a:t>		</a:t>
            </a:r>
            <a:endParaRPr lang="es-CO" sz="3000" dirty="0"/>
          </a:p>
        </p:txBody>
      </p:sp>
      <p:sp>
        <p:nvSpPr>
          <p:cNvPr id="3" name="Marcador de contenido 2"/>
          <p:cNvSpPr>
            <a:spLocks noGrp="1"/>
          </p:cNvSpPr>
          <p:nvPr>
            <p:ph idx="1"/>
          </p:nvPr>
        </p:nvSpPr>
        <p:spPr/>
        <p:txBody>
          <a:bodyPr numCol="2"/>
          <a:lstStyle/>
          <a:p>
            <a:pPr marL="0" indent="0">
              <a:buNone/>
            </a:pPr>
            <a:endParaRPr lang="es-CO" sz="1600" dirty="0"/>
          </a:p>
          <a:p>
            <a:pPr marL="0" indent="0">
              <a:buNone/>
            </a:pPr>
            <a:endParaRPr lang="es-CO" sz="1500" dirty="0" smtClean="0"/>
          </a:p>
          <a:p>
            <a:pPr marL="0" indent="0">
              <a:buNone/>
            </a:pPr>
            <a:endParaRPr lang="es-CO" sz="1500" dirty="0" smtClean="0"/>
          </a:p>
          <a:p>
            <a:pPr marL="0" indent="0">
              <a:buNone/>
            </a:pPr>
            <a:endParaRPr lang="es-CO" sz="1500" dirty="0"/>
          </a:p>
        </p:txBody>
      </p:sp>
      <p:sp>
        <p:nvSpPr>
          <p:cNvPr id="4" name="3 Rectángulo"/>
          <p:cNvSpPr/>
          <p:nvPr/>
        </p:nvSpPr>
        <p:spPr>
          <a:xfrm>
            <a:off x="523875" y="1438275"/>
            <a:ext cx="7772400" cy="3539430"/>
          </a:xfrm>
          <a:prstGeom prst="rect">
            <a:avLst/>
          </a:prstGeom>
        </p:spPr>
        <p:txBody>
          <a:bodyPr wrap="square">
            <a:spAutoFit/>
          </a:bodyPr>
          <a:lstStyle/>
          <a:p>
            <a:pPr algn="just"/>
            <a:endParaRPr lang="es-CO" sz="2800" dirty="0"/>
          </a:p>
          <a:p>
            <a:pPr algn="just"/>
            <a:r>
              <a:rPr lang="es-CO" sz="2800" dirty="0" smtClean="0"/>
              <a:t>3.Sinergia </a:t>
            </a:r>
            <a:r>
              <a:rPr lang="es-CO" sz="2800" dirty="0"/>
              <a:t>con entidades territoriales.</a:t>
            </a:r>
          </a:p>
          <a:p>
            <a:pPr algn="just"/>
            <a:r>
              <a:rPr lang="es-CO" sz="2800" dirty="0"/>
              <a:t>4</a:t>
            </a:r>
            <a:r>
              <a:rPr lang="es-CO" sz="2800" dirty="0" smtClean="0"/>
              <a:t>.Alianza </a:t>
            </a:r>
            <a:r>
              <a:rPr lang="es-CO" sz="2800" dirty="0"/>
              <a:t>con el Ministerio de Educación para llevar a los colegios el mensaje del no uso de pólvora.</a:t>
            </a:r>
          </a:p>
          <a:p>
            <a:pPr algn="just"/>
            <a:r>
              <a:rPr lang="es-CO" sz="2800" dirty="0"/>
              <a:t>5</a:t>
            </a:r>
            <a:r>
              <a:rPr lang="es-CO" sz="2800" dirty="0" smtClean="0"/>
              <a:t>.Insistir </a:t>
            </a:r>
            <a:r>
              <a:rPr lang="es-CO" sz="2800" dirty="0"/>
              <a:t>en cada entrevista a medios de comunicación sobre cifras de quemados, de la necesidad de evitar el uso de pólvora.</a:t>
            </a:r>
          </a:p>
          <a:p>
            <a:pPr algn="just"/>
            <a:endParaRPr lang="es-CO" sz="2800" dirty="0"/>
          </a:p>
        </p:txBody>
      </p:sp>
    </p:spTree>
    <p:extLst>
      <p:ext uri="{BB962C8B-B14F-4D97-AF65-F5344CB8AC3E}">
        <p14:creationId xmlns:p14="http://schemas.microsoft.com/office/powerpoint/2010/main" val="3322443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717550" y="5003800"/>
            <a:ext cx="5665788" cy="9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pPr>
            <a:r>
              <a:rPr lang="es-ES" sz="3600" dirty="0" smtClean="0">
                <a:solidFill>
                  <a:srgbClr val="595959"/>
                </a:solidFill>
              </a:rPr>
              <a:t>CAMPAÑA</a:t>
            </a:r>
          </a:p>
          <a:p>
            <a:pPr eaLnBrk="1" hangingPunct="1">
              <a:lnSpc>
                <a:spcPct val="80000"/>
              </a:lnSpc>
            </a:pPr>
            <a:r>
              <a:rPr lang="es-ES" sz="3600" dirty="0" smtClean="0">
                <a:solidFill>
                  <a:srgbClr val="595959"/>
                </a:solidFill>
              </a:rPr>
              <a:t>#</a:t>
            </a:r>
            <a:r>
              <a:rPr lang="es-ES" sz="3600" dirty="0" err="1" smtClean="0">
                <a:solidFill>
                  <a:srgbClr val="595959"/>
                </a:solidFill>
              </a:rPr>
              <a:t>FiestaSinPólvora</a:t>
            </a:r>
            <a:endParaRPr lang="es-ES" sz="3600" dirty="0">
              <a:solidFill>
                <a:srgbClr val="595959"/>
              </a:solidFill>
            </a:endParaRPr>
          </a:p>
        </p:txBody>
      </p:sp>
      <p:cxnSp>
        <p:nvCxnSpPr>
          <p:cNvPr id="5" name="Conector recto 4"/>
          <p:cNvCxnSpPr/>
          <p:nvPr/>
        </p:nvCxnSpPr>
        <p:spPr>
          <a:xfrm>
            <a:off x="625475" y="5073650"/>
            <a:ext cx="0" cy="1243013"/>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155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s-ES" sz="3000" b="1" dirty="0" smtClean="0">
                <a:solidFill>
                  <a:schemeClr val="bg1"/>
                </a:solidFill>
              </a:rPr>
              <a:t>Mensaje</a:t>
            </a:r>
            <a:r>
              <a:rPr lang="es-CO" dirty="0"/>
              <a:t/>
            </a:r>
            <a:br>
              <a:rPr lang="es-CO" dirty="0"/>
            </a:br>
            <a:endParaRPr lang="es-CO" dirty="0"/>
          </a:p>
        </p:txBody>
      </p:sp>
      <p:sp>
        <p:nvSpPr>
          <p:cNvPr id="3" name="Marcador de contenido 2"/>
          <p:cNvSpPr>
            <a:spLocks noGrp="1"/>
          </p:cNvSpPr>
          <p:nvPr>
            <p:ph idx="1"/>
          </p:nvPr>
        </p:nvSpPr>
        <p:spPr/>
        <p:txBody>
          <a:bodyPr/>
          <a:lstStyle/>
          <a:p>
            <a:pPr marL="0" indent="0" algn="ctr">
              <a:buNone/>
            </a:pPr>
            <a:r>
              <a:rPr lang="es-CO" sz="3600" dirty="0"/>
              <a:t>Eslogan:</a:t>
            </a:r>
          </a:p>
          <a:p>
            <a:pPr algn="ctr"/>
            <a:r>
              <a:rPr lang="es-CO" sz="3600" b="1" dirty="0"/>
              <a:t>Prende la fiesta sin pólvora</a:t>
            </a:r>
            <a:endParaRPr lang="es-CO" sz="3600" dirty="0"/>
          </a:p>
          <a:p>
            <a:pPr marL="0" indent="0" algn="ctr">
              <a:buNone/>
            </a:pPr>
            <a:endParaRPr lang="es-CO" sz="3600" dirty="0" smtClean="0"/>
          </a:p>
          <a:p>
            <a:pPr marL="0" indent="0" algn="ctr">
              <a:buNone/>
            </a:pPr>
            <a:r>
              <a:rPr lang="es-CO" sz="3600" dirty="0" err="1" smtClean="0"/>
              <a:t>Hashtag</a:t>
            </a:r>
            <a:r>
              <a:rPr lang="es-CO" sz="3600" dirty="0" smtClean="0"/>
              <a:t>/etiqueta</a:t>
            </a:r>
            <a:r>
              <a:rPr lang="es-CO" sz="3600" dirty="0"/>
              <a:t>:</a:t>
            </a:r>
          </a:p>
          <a:p>
            <a:pPr algn="ctr"/>
            <a:r>
              <a:rPr lang="es-CO" sz="3600" b="1" dirty="0"/>
              <a:t>#</a:t>
            </a:r>
            <a:r>
              <a:rPr lang="es-CO" sz="3600" b="1" dirty="0" err="1"/>
              <a:t>FiestaSinPólvora</a:t>
            </a:r>
            <a:endParaRPr lang="es-CO" sz="3500" b="1" dirty="0"/>
          </a:p>
        </p:txBody>
      </p:sp>
    </p:spTree>
    <p:extLst>
      <p:ext uri="{BB962C8B-B14F-4D97-AF65-F5344CB8AC3E}">
        <p14:creationId xmlns:p14="http://schemas.microsoft.com/office/powerpoint/2010/main" val="220718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6119</TotalTime>
  <Words>519</Words>
  <Application>Microsoft Office PowerPoint</Application>
  <PresentationFormat>Presentación en pantalla (4:3)</PresentationFormat>
  <Paragraphs>65</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Diseño personalizado</vt:lpstr>
      <vt:lpstr>Presentación de PowerPoint</vt:lpstr>
      <vt:lpstr>Objetivos Principal y Público</vt:lpstr>
      <vt:lpstr>Objetivos Secundarios</vt:lpstr>
      <vt:lpstr>Objetivos Secundarios</vt:lpstr>
      <vt:lpstr>Aliados Clave  </vt:lpstr>
      <vt:lpstr>Estrategia  </vt:lpstr>
      <vt:lpstr>Estrategia  </vt:lpstr>
      <vt:lpstr>Presentación de PowerPoint</vt:lpstr>
      <vt:lpstr>Mensaje </vt:lpstr>
      <vt:lpstr>Fase previa </vt:lpstr>
      <vt:lpstr>Estrategia fase previa </vt:lpstr>
      <vt:lpstr>Lanzamiento de la campaña </vt:lpstr>
      <vt:lpstr>Piezas Graficas </vt:lpstr>
      <vt:lpstr>Piezas Graficas</vt:lpstr>
      <vt:lpstr>Piezas Graficas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MARTHA CECILIA LONDONO BAEZ</cp:lastModifiedBy>
  <cp:revision>20</cp:revision>
  <dcterms:created xsi:type="dcterms:W3CDTF">2015-01-29T14:27:26Z</dcterms:created>
  <dcterms:modified xsi:type="dcterms:W3CDTF">2016-10-26T20:30:25Z</dcterms:modified>
</cp:coreProperties>
</file>